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960" r:id="rId1"/>
  </p:sldMasterIdLst>
  <p:notesMasterIdLst>
    <p:notesMasterId r:id="rId11"/>
  </p:notesMasterIdLst>
  <p:sldIdLst>
    <p:sldId id="256" r:id="rId2"/>
    <p:sldId id="332" r:id="rId3"/>
    <p:sldId id="333" r:id="rId4"/>
    <p:sldId id="336" r:id="rId5"/>
    <p:sldId id="335" r:id="rId6"/>
    <p:sldId id="337" r:id="rId7"/>
    <p:sldId id="339" r:id="rId8"/>
    <p:sldId id="334" r:id="rId9"/>
    <p:sldId id="331" r:id="rId10"/>
  </p:sldIdLst>
  <p:sldSz cx="9144000" cy="6858000" type="screen4x3"/>
  <p:notesSz cx="6888163" cy="100203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81CB7826-BEC0-4C5A-8D3F-C5BCE86E49C1}">
          <p14:sldIdLst>
            <p14:sldId id="256"/>
            <p14:sldId id="332"/>
          </p14:sldIdLst>
        </p14:section>
        <p14:section name="Раздел без заголовка" id="{9D0494C9-04BD-4C65-89CD-D9332778513D}">
          <p14:sldIdLst>
            <p14:sldId id="333"/>
            <p14:sldId id="336"/>
            <p14:sldId id="335"/>
            <p14:sldId id="337"/>
            <p14:sldId id="339"/>
            <p14:sldId id="334"/>
            <p14:sldId id="33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99"/>
    <a:srgbClr val="99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717" autoAdjust="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84870" cy="501015"/>
          </a:xfrm>
          <a:prstGeom prst="rect">
            <a:avLst/>
          </a:prstGeom>
        </p:spPr>
        <p:txBody>
          <a:bodyPr vert="horz" lIns="92542" tIns="46271" rIns="92542" bIns="46271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901700" y="0"/>
            <a:ext cx="2984870" cy="501015"/>
          </a:xfrm>
          <a:prstGeom prst="rect">
            <a:avLst/>
          </a:prstGeom>
        </p:spPr>
        <p:txBody>
          <a:bodyPr vert="horz" lIns="92542" tIns="46271" rIns="92542" bIns="46271" rtlCol="0"/>
          <a:lstStyle>
            <a:lvl1pPr algn="r">
              <a:defRPr sz="1200"/>
            </a:lvl1pPr>
          </a:lstStyle>
          <a:p>
            <a:fld id="{563B2635-D438-4067-ABC1-DF94E25C2C4B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39800" y="752475"/>
            <a:ext cx="5008563" cy="37560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542" tIns="46271" rIns="92542" bIns="46271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8817" y="4759644"/>
            <a:ext cx="5510530" cy="4509135"/>
          </a:xfrm>
          <a:prstGeom prst="rect">
            <a:avLst/>
          </a:prstGeom>
        </p:spPr>
        <p:txBody>
          <a:bodyPr vert="horz" lIns="92542" tIns="46271" rIns="92542" bIns="46271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2" y="9517546"/>
            <a:ext cx="2984870" cy="501015"/>
          </a:xfrm>
          <a:prstGeom prst="rect">
            <a:avLst/>
          </a:prstGeom>
        </p:spPr>
        <p:txBody>
          <a:bodyPr vert="horz" lIns="92542" tIns="46271" rIns="92542" bIns="46271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901700" y="9517546"/>
            <a:ext cx="2984870" cy="501015"/>
          </a:xfrm>
          <a:prstGeom prst="rect">
            <a:avLst/>
          </a:prstGeom>
        </p:spPr>
        <p:txBody>
          <a:bodyPr vert="horz" lIns="92542" tIns="46271" rIns="92542" bIns="46271" rtlCol="0" anchor="b"/>
          <a:lstStyle>
            <a:lvl1pPr algn="r">
              <a:defRPr sz="1200"/>
            </a:lvl1pPr>
          </a:lstStyle>
          <a:p>
            <a:fld id="{1D491863-6950-482C-890D-C9BFC455B78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91321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491863-6950-482C-890D-C9BFC455B784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0082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44624"/>
            <a:ext cx="8376964" cy="1598426"/>
          </a:xfrm>
          <a:ln>
            <a:noFill/>
          </a:ln>
        </p:spPr>
        <p:txBody>
          <a:bodyPr>
            <a:normAutofit fontScale="90000"/>
          </a:bodyPr>
          <a:lstStyle/>
          <a:p>
            <a:pPr algn="ctr"/>
            <a:r>
              <a:rPr lang="ru-RU" sz="20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/>
            </a:r>
            <a:br>
              <a:rPr lang="ru-RU" sz="20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</a:br>
            <a:r>
              <a:rPr lang="ru-RU" sz="20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/>
            </a:r>
            <a:br>
              <a:rPr lang="ru-RU" sz="20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</a:br>
            <a:r>
              <a:rPr lang="ru-RU" sz="20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/>
            </a:r>
            <a:br>
              <a:rPr lang="ru-RU" sz="20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</a:br>
            <a:r>
              <a:rPr lang="ru-RU" sz="20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/>
            </a:r>
            <a:br>
              <a:rPr lang="ru-RU" sz="20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</a:br>
            <a:r>
              <a:rPr lang="ru-RU" sz="20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/>
            </a:r>
            <a:br>
              <a:rPr lang="ru-RU" sz="20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</a:br>
            <a:r>
              <a:rPr lang="ru-RU" sz="20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/>
            </a:r>
            <a:br>
              <a:rPr lang="ru-RU" sz="20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</a:br>
            <a:r>
              <a:rPr lang="ru-RU" sz="20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/>
            </a:r>
            <a:br>
              <a:rPr lang="ru-RU" sz="20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</a:br>
            <a:r>
              <a:rPr lang="ru-RU" sz="20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/>
            </a:r>
            <a:br>
              <a:rPr lang="ru-RU" sz="20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</a:br>
            <a:r>
              <a:rPr lang="ru-RU" sz="20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/>
            </a:r>
            <a:br>
              <a:rPr lang="ru-RU" sz="20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</a:br>
            <a:r>
              <a:rPr lang="ru-RU" sz="20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/>
            </a:r>
            <a:br>
              <a:rPr lang="ru-RU" sz="20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</a:br>
            <a:r>
              <a:rPr lang="ru-RU" sz="20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/>
            </a:r>
            <a:br>
              <a:rPr lang="ru-RU" sz="20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</a:br>
            <a:r>
              <a:rPr lang="ru-RU" sz="11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/>
            </a:r>
            <a:br>
              <a:rPr lang="ru-RU" sz="11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</a:br>
            <a:r>
              <a:rPr lang="ru-RU" sz="11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/>
            </a:r>
            <a:br>
              <a:rPr lang="ru-RU" sz="11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</a:br>
            <a:r>
              <a:rPr lang="ru-RU" sz="11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/>
            </a:r>
            <a:br>
              <a:rPr lang="ru-RU" sz="11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</a:br>
            <a:r>
              <a:rPr lang="ru-RU" sz="11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/>
            </a:r>
            <a:br>
              <a:rPr lang="ru-RU" sz="11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</a:br>
            <a:r>
              <a:rPr lang="ru-RU" sz="11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/>
            </a:r>
            <a:br>
              <a:rPr lang="ru-RU" sz="11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</a:br>
            <a:r>
              <a:rPr lang="ru-RU" sz="11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/>
            </a:r>
            <a:br>
              <a:rPr lang="ru-RU" sz="11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</a:br>
            <a:r>
              <a:rPr lang="ru-RU" sz="1800" dirty="0" smtClean="0">
                <a:solidFill>
                  <a:schemeClr val="accent1">
                    <a:lumMod val="75000"/>
                  </a:schemeClr>
                </a:solidFill>
                <a:ea typeface="Arial Unicode MS" pitchFamily="34" charset="-128"/>
                <a:cs typeface="Arial Unicode MS" pitchFamily="34" charset="-128"/>
              </a:rPr>
              <a:t>Областное </a:t>
            </a:r>
            <a:r>
              <a:rPr lang="ru-RU" sz="1800" dirty="0">
                <a:solidFill>
                  <a:schemeClr val="accent1">
                    <a:lumMod val="75000"/>
                  </a:schemeClr>
                </a:solidFill>
                <a:ea typeface="Arial Unicode MS" pitchFamily="34" charset="-128"/>
                <a:cs typeface="Arial Unicode MS" pitchFamily="34" charset="-128"/>
              </a:rPr>
              <a:t>государственное казенное учреждение социального обслуживания  «Центр помощи детям, оставшимся без попечения родителей, г. Шелехова»</a:t>
            </a:r>
            <a:br>
              <a:rPr lang="ru-RU" sz="1800" dirty="0">
                <a:solidFill>
                  <a:schemeClr val="accent1">
                    <a:lumMod val="75000"/>
                  </a:schemeClr>
                </a:solidFill>
                <a:ea typeface="Arial Unicode MS" pitchFamily="34" charset="-128"/>
                <a:cs typeface="Arial Unicode MS" pitchFamily="34" charset="-128"/>
              </a:rPr>
            </a:br>
            <a:r>
              <a:rPr lang="ru-RU" sz="1200" dirty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1200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12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/>
            </a:r>
            <a:br>
              <a:rPr lang="ru-RU" sz="12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</a:br>
            <a:endParaRPr lang="ru-RU" sz="1200" b="0" dirty="0">
              <a:solidFill>
                <a:schemeClr val="accent1">
                  <a:lumMod val="75000"/>
                </a:schemeClr>
              </a:solidFill>
              <a:effectLst/>
              <a:latin typeface="+mn-lt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85786" y="1412776"/>
            <a:ext cx="7854696" cy="2520280"/>
          </a:xfrm>
        </p:spPr>
        <p:txBody>
          <a:bodyPr>
            <a:noAutofit/>
          </a:bodyPr>
          <a:lstStyle/>
          <a:p>
            <a:pPr marL="0" lvl="0" algn="ctr">
              <a:spcBef>
                <a:spcPts val="0"/>
              </a:spcBef>
              <a:buClrTx/>
              <a:buSzTx/>
            </a:pPr>
            <a:r>
              <a:rPr lang="ru-RU" sz="1600" dirty="0">
                <a:ln>
                  <a:solidFill>
                    <a:prstClr val="white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rgbClr val="70AD47">
                      <a:satMod val="175000"/>
                      <a:alpha val="40000"/>
                    </a:srgbClr>
                  </a:glow>
                </a:effectLst>
                <a:latin typeface="Arial Black" panose="020B0A04020102020204" pitchFamily="34" charset="0"/>
              </a:rPr>
              <a:t>Практика организации специализированной </a:t>
            </a:r>
            <a:r>
              <a:rPr lang="ru-RU" sz="1600" dirty="0" smtClean="0">
                <a:ln>
                  <a:solidFill>
                    <a:prstClr val="white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rgbClr val="70AD47">
                      <a:satMod val="175000"/>
                      <a:alpha val="40000"/>
                    </a:srgbClr>
                  </a:glow>
                </a:effectLst>
                <a:latin typeface="Arial Black" panose="020B0A04020102020204" pitchFamily="34" charset="0"/>
              </a:rPr>
              <a:t>«Зеленой комнаты» </a:t>
            </a:r>
            <a:r>
              <a:rPr lang="ru-RU" sz="1600" dirty="0">
                <a:ln>
                  <a:solidFill>
                    <a:prstClr val="white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rgbClr val="70AD47">
                      <a:satMod val="175000"/>
                      <a:alpha val="40000"/>
                    </a:srgbClr>
                  </a:glow>
                </a:effectLst>
                <a:latin typeface="Arial Black" panose="020B0A04020102020204" pitchFamily="34" charset="0"/>
              </a:rPr>
              <a:t>для проведения реабилитационных мероприятий с несовершеннолетними и их </a:t>
            </a:r>
            <a:r>
              <a:rPr lang="ru-RU" sz="1600" dirty="0" smtClean="0">
                <a:ln>
                  <a:solidFill>
                    <a:prstClr val="white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rgbClr val="70AD47">
                      <a:satMod val="175000"/>
                      <a:alpha val="40000"/>
                    </a:srgbClr>
                  </a:glow>
                </a:effectLst>
                <a:latin typeface="Arial Black" panose="020B0A04020102020204" pitchFamily="34" charset="0"/>
              </a:rPr>
              <a:t>родителями</a:t>
            </a:r>
          </a:p>
          <a:p>
            <a:pPr marL="0" lvl="0" algn="ctr">
              <a:spcBef>
                <a:spcPts val="0"/>
              </a:spcBef>
              <a:buClrTx/>
              <a:buSzTx/>
            </a:pPr>
            <a:r>
              <a:rPr lang="ru-RU" sz="1600" dirty="0" smtClean="0">
                <a:ln>
                  <a:solidFill>
                    <a:prstClr val="white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rgbClr val="70AD47">
                      <a:satMod val="175000"/>
                      <a:alpha val="40000"/>
                    </a:srgbClr>
                  </a:glow>
                </a:effectLst>
                <a:latin typeface="Arial Black" panose="020B0A04020102020204" pitchFamily="34" charset="0"/>
              </a:rPr>
              <a:t> </a:t>
            </a:r>
            <a:r>
              <a:rPr lang="ru-RU" sz="1600" dirty="0">
                <a:ln>
                  <a:solidFill>
                    <a:prstClr val="white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rgbClr val="70AD47">
                      <a:satMod val="175000"/>
                      <a:alpha val="40000"/>
                    </a:srgbClr>
                  </a:glow>
                </a:effectLst>
                <a:latin typeface="Arial Black" panose="020B0A04020102020204" pitchFamily="34" charset="0"/>
              </a:rPr>
              <a:t>(законными представителями</a:t>
            </a:r>
            <a:r>
              <a:rPr lang="ru-RU" sz="1600" dirty="0" smtClean="0">
                <a:ln>
                  <a:solidFill>
                    <a:prstClr val="white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rgbClr val="70AD47">
                      <a:satMod val="175000"/>
                      <a:alpha val="40000"/>
                    </a:srgbClr>
                  </a:glow>
                </a:effectLst>
                <a:latin typeface="Arial Black" panose="020B0A04020102020204" pitchFamily="34" charset="0"/>
              </a:rPr>
              <a:t>)</a:t>
            </a:r>
          </a:p>
          <a:p>
            <a:pPr marL="0" lvl="0" algn="ctr">
              <a:spcBef>
                <a:spcPts val="0"/>
              </a:spcBef>
              <a:buClrTx/>
              <a:buSzTx/>
            </a:pPr>
            <a:endParaRPr lang="ru-RU" sz="1600" dirty="0" smtClean="0">
              <a:ln>
                <a:solidFill>
                  <a:prstClr val="white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rgbClr val="70AD47">
                    <a:satMod val="175000"/>
                    <a:alpha val="40000"/>
                  </a:srgbClr>
                </a:glow>
              </a:effectLst>
              <a:latin typeface="Arial Black" panose="020B0A04020102020204" pitchFamily="34" charset="0"/>
            </a:endParaRPr>
          </a:p>
        </p:txBody>
      </p:sp>
      <p:pic>
        <p:nvPicPr>
          <p:cNvPr id="3074" name="Picture 2" descr="C:\Users\User\Desktop\зеленая комната\ori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057686"/>
            <a:ext cx="1095375" cy="124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 descr="https://sun9-34.userapi.com/sun9-67/impf/c845219/v845219532/1b1afe/5hMszRgZPxU.jpg?size=600x400&amp;quality=96&amp;sign=6ec3afb0dd87e19044800ac6af1fb940&amp;type=album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4077072"/>
            <a:ext cx="3960440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2960" y="404664"/>
            <a:ext cx="7520940" cy="4275813"/>
          </a:xfrm>
        </p:spPr>
        <p:txBody>
          <a:bodyPr/>
          <a:lstStyle/>
          <a:p>
            <a:pPr algn="ctr">
              <a:spcBef>
                <a:spcPts val="0"/>
              </a:spcBef>
            </a:pP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рамках Комплекса мер Иркутской области «Не остаться равнодушным», направленного на развитие  региональной системы обеспечения безопасного детства  и включающей в себя профилактику жестокого обращения с детьми и реабилитации несовершеннолетних, пострадавших от тяжких преступлений, в том числе сексуального характера, </a:t>
            </a:r>
          </a:p>
          <a:p>
            <a:pPr algn="ctr">
              <a:spcBef>
                <a:spcPts val="0"/>
              </a:spcBef>
            </a:pP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Центре помощи детям г. Шелехова</a:t>
            </a:r>
          </a:p>
          <a:p>
            <a:pPr algn="ctr">
              <a:spcBef>
                <a:spcPts val="0"/>
              </a:spcBef>
            </a:pP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 2021 году  открыта</a:t>
            </a:r>
          </a:p>
          <a:p>
            <a:pPr algn="ctr">
              <a:spcBef>
                <a:spcPts val="0"/>
              </a:spcBef>
            </a:pP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ЗЕЛЕНАЯ КОМНАТА</a:t>
            </a:r>
            <a:endParaRPr lang="ru-RU" sz="1400" dirty="0" smtClean="0"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098" name="Picture 2" descr="C:\Users\User\Desktop\зеленая комната\IMG_20231019_14463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691307"/>
            <a:ext cx="2304256" cy="2263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User\Desktop\зеленая комната\IMG-20231017-WA00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728238"/>
            <a:ext cx="2139609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User\Desktop\4wkRRgwvS8Q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728238"/>
            <a:ext cx="2520280" cy="2263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User\Desktop\зеленая комната\orig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412776"/>
            <a:ext cx="1095375" cy="124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6729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2960" y="188640"/>
            <a:ext cx="7520940" cy="725760"/>
          </a:xfrm>
        </p:spPr>
        <p:txBody>
          <a:bodyPr/>
          <a:lstStyle/>
          <a:p>
            <a:r>
              <a:rPr lang="ru-RU" altLang="ru-RU" sz="1800" b="1" i="1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1800" b="1" i="1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1800" b="1" i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1800" b="1" i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1800" b="1" i="1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1800" b="1" i="1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1800" b="1" i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1800" b="1" i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1800" b="1" i="1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5122" name="Picture 2" descr="C:\Users\User\Desktop\зеленая комната\IMG_20231019_14402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456" y="3434838"/>
            <a:ext cx="2776058" cy="2805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User\Desktop\1676515154_gas-kvas-com-p-risunki-dlya-detskogo-razvitiya-3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7309" y="908971"/>
            <a:ext cx="2405342" cy="2088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User\Desktop\6Iv6PehqMKQ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836712"/>
            <a:ext cx="252028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C:\Users\User\Desktop\зеленая комната\IMG-20231017-WA000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908721"/>
            <a:ext cx="2520280" cy="2088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User\Desktop\ктп кауров\рабочие программы\5de4d31f276e7.jpe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469326"/>
            <a:ext cx="2592288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esktop\ктп кауров\рабочие программы\1674074640_gas-kvas-com-p-risunok-na-temu-psikholog-glazami-detei-31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8754" y="3462430"/>
            <a:ext cx="288032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5744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ru-RU" b="1" i="1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Инструментарий, </a:t>
            </a:r>
            <a:r>
              <a:rPr lang="ru-RU" altLang="ru-RU" b="1" i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b="1" i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b="1" i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используемый психологом</a:t>
            </a:r>
            <a:endParaRPr lang="ru-RU" dirty="0"/>
          </a:p>
        </p:txBody>
      </p:sp>
      <p:pic>
        <p:nvPicPr>
          <p:cNvPr id="4" name="Picture 9" descr="C:\Users\OEM_User\Documents\100NIKON\DSCN342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484225"/>
            <a:ext cx="2323407" cy="174567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C:\Users\OEM_User\Documents\100NIKON\DSCN348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140967"/>
            <a:ext cx="2441783" cy="18315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C:\Users\OEM_User\Documents\100NIKON\DSCN345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9662" y="3332739"/>
            <a:ext cx="1930450" cy="163977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7" descr="C:\Users\OEM_User\Documents\100NIKON\DSCN344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412180"/>
            <a:ext cx="2088232" cy="18897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OEM_User\Documents\100NIKON\DSCN3416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1341626"/>
            <a:ext cx="2441245" cy="1799341"/>
          </a:xfrm>
          <a:prstGeom prst="rect">
            <a:avLst/>
          </a:prstGeom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1" descr="C:\Users\OEM_User\Documents\100NIKON\DSCN3488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3165" y="3332739"/>
            <a:ext cx="2232248" cy="153642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2" descr="C:\Users\OEM_User\Documents\100NIKON\DSCN3446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353" y="5194751"/>
            <a:ext cx="2047011" cy="15354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6262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8" name="Picture 4" descr="C:\Users\User\Desktop\зеленая комната\ori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476672"/>
            <a:ext cx="1095375" cy="124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7020272" y="6453336"/>
            <a:ext cx="1323628" cy="72008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6151" name="Picture 7" descr="C:\Users\User\Desktop\IMG-20231025-WA000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228105"/>
            <a:ext cx="3365473" cy="2385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C:\Users\User\Desktop\IMG-20231025-WA000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7754" y="1844824"/>
            <a:ext cx="2197164" cy="3186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3" name="Picture 9" descr="C:\Users\User\Pictures\img25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16" y="1169643"/>
            <a:ext cx="2354877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7" descr="C:\Users\User\Desktop\IMG-20231025-WA000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597040"/>
            <a:ext cx="3365473" cy="2385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7" descr="C:\Users\User\Desktop\IMG-20231025-WA000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2921" y="1844824"/>
            <a:ext cx="3365473" cy="2385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7" descr="C:\Users\User\Desktop\IMG-20231025-WA000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2023" y="2598528"/>
            <a:ext cx="3365473" cy="2385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7" descr="C:\Users\User\Desktop\IMG-20231025-WA000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9696" y="2054863"/>
            <a:ext cx="3365473" cy="2385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7" descr="C:\Users\User\Desktop\IMG-20231025-WA000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420888"/>
            <a:ext cx="3365473" cy="2385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7" descr="C:\Users\User\Desktop\IMG-20231025-WA000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645400"/>
            <a:ext cx="3365473" cy="2385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892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Межведомственное взаимодействие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7170" name="Picture 2" descr="C:\Users\User\Desktop\зеленая комната\IMG-20231023-WA00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113050"/>
            <a:ext cx="1872208" cy="1759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User\Desktop\зеленая комната\IMG-20231023-WA0002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132473"/>
            <a:ext cx="1739922" cy="1720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User\Desktop\зеленая комната\IMG-20231023-WA000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501008"/>
            <a:ext cx="2942745" cy="1520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C:\Users\User\Pictures\img24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113051"/>
            <a:ext cx="2736304" cy="1759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C:\Users\User\Pictures\img249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1286" y="3283448"/>
            <a:ext cx="2765090" cy="1737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2074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000" dirty="0">
                <a:solidFill>
                  <a:schemeClr val="bg2">
                    <a:lumMod val="50000"/>
                  </a:schemeClr>
                </a:solidFill>
              </a:rPr>
              <a:t>За 2021-2023 </a:t>
            </a:r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</a:rPr>
              <a:t>годы </a:t>
            </a:r>
            <a:r>
              <a:rPr lang="ru-RU" sz="2000" dirty="0">
                <a:solidFill>
                  <a:schemeClr val="bg2">
                    <a:lumMod val="50000"/>
                  </a:schemeClr>
                </a:solidFill>
              </a:rPr>
              <a:t>были выявлены, отработаны основные проблемы получателей услуг:</a:t>
            </a:r>
            <a:br>
              <a:rPr lang="ru-RU" sz="2000" dirty="0">
                <a:solidFill>
                  <a:schemeClr val="bg2">
                    <a:lumMod val="50000"/>
                  </a:schemeClr>
                </a:solidFill>
              </a:rPr>
            </a:br>
            <a:endParaRPr lang="ru-RU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2960" y="1100628"/>
            <a:ext cx="7520940" cy="4632628"/>
          </a:xfrm>
        </p:spPr>
        <p:txBody>
          <a:bodyPr>
            <a:normAutofit lnSpcReduction="10000"/>
          </a:bodyPr>
          <a:lstStyle/>
          <a:p>
            <a:r>
              <a:rPr lang="ru-RU" dirty="0"/>
              <a:t>	</a:t>
            </a:r>
            <a:r>
              <a:rPr lang="ru-RU" sz="1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ситуации насилия в отношении несовершеннолетних (физическое насилие/жестокое обращение; сексуальное насилие/сексуальные домогательства и иные действия сексуального характера) – 2 случая;</a:t>
            </a:r>
          </a:p>
          <a:p>
            <a:r>
              <a:rPr lang="ru-RU" sz="1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- ранняя </a:t>
            </a:r>
            <a:r>
              <a:rPr lang="ru-RU" sz="18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сексуализация</a:t>
            </a:r>
            <a:r>
              <a:rPr lang="ru-RU" sz="1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несовершеннолетних – </a:t>
            </a:r>
            <a:r>
              <a:rPr lang="ru-RU" sz="18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 </a:t>
            </a:r>
            <a:r>
              <a:rPr lang="ru-RU" sz="1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случая;</a:t>
            </a:r>
          </a:p>
          <a:p>
            <a:r>
              <a:rPr lang="ru-RU" sz="1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- несовершеннолетние, ставшие свидетелями правонарушений (физическое насилие, кража, нецензурные выражения и пр.) – </a:t>
            </a:r>
            <a:r>
              <a:rPr lang="ru-RU" sz="18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 </a:t>
            </a:r>
            <a:r>
              <a:rPr lang="ru-RU" sz="1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случая; </a:t>
            </a:r>
          </a:p>
          <a:p>
            <a:r>
              <a:rPr lang="ru-RU" sz="1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- несовершеннолетние, совершившие правонарушения (кража вещей/денег/продуктов, угон машины, драка – </a:t>
            </a:r>
            <a:r>
              <a:rPr lang="ru-RU" sz="18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 </a:t>
            </a:r>
            <a:r>
              <a:rPr lang="ru-RU" sz="1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случаев; </a:t>
            </a:r>
          </a:p>
          <a:p>
            <a:r>
              <a:rPr lang="ru-RU" sz="1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- деструктивное поведение несовершеннолетних:  самовольные уходы  из учреждения- </a:t>
            </a:r>
            <a:r>
              <a:rPr lang="ru-RU" sz="18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 случаев</a:t>
            </a:r>
            <a:r>
              <a:rPr lang="ru-RU" sz="18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употребление ПАВ  - </a:t>
            </a:r>
            <a:r>
              <a:rPr lang="ru-RU" sz="18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случай</a:t>
            </a:r>
            <a:r>
              <a:rPr lang="ru-RU" sz="18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8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- семьи группы риска (СОП, ТЖС),  нарушения детско-родительских отношений – </a:t>
            </a:r>
            <a:r>
              <a:rPr lang="ru-RU" sz="18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 </a:t>
            </a:r>
            <a:r>
              <a:rPr lang="ru-RU" sz="18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случаев; </a:t>
            </a:r>
            <a:endParaRPr lang="ru-RU" sz="18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- потери близких (смерть отца, матери, брата/сестры, сверстника) – 2 случая; </a:t>
            </a:r>
          </a:p>
          <a:p>
            <a:r>
              <a:rPr lang="ru-RU" sz="1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- </a:t>
            </a:r>
            <a:r>
              <a:rPr lang="ru-RU" sz="18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буллинг</a:t>
            </a:r>
            <a:r>
              <a:rPr lang="ru-RU" sz="1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травля – </a:t>
            </a:r>
            <a:r>
              <a:rPr lang="ru-RU" sz="18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ru-RU" sz="18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случай.</a:t>
            </a:r>
            <a:endParaRPr lang="ru-RU" sz="18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777623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Заочное знакомство с детьми</a:t>
            </a:r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4" name="Picture 2" descr="C:\Users\User\Desktop\зеленая комната\IMG-20231017-WA00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12776"/>
            <a:ext cx="3528392" cy="3435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ser\Desktop\зеленая комната\IMG-20231017-WA00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412776"/>
            <a:ext cx="3462798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9465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благодарю за внимание!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 rot="19140000">
            <a:off x="1195144" y="2412115"/>
            <a:ext cx="6510528" cy="39322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Picture 4" descr="C:\Users\User\Desktop\зеленая комната\ori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9508" y="2996952"/>
            <a:ext cx="2160240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2143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Углы">
  <a:themeElements>
    <a:clrScheme name="Паркет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11846</TotalTime>
  <Words>103</Words>
  <Application>Microsoft Office PowerPoint</Application>
  <PresentationFormat>Экран (4:3)</PresentationFormat>
  <Paragraphs>22</Paragraphs>
  <Slides>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9" baseType="lpstr">
      <vt:lpstr>Arial Unicode MS</vt:lpstr>
      <vt:lpstr>Arial</vt:lpstr>
      <vt:lpstr>Arial Black</vt:lpstr>
      <vt:lpstr>Calibri</vt:lpstr>
      <vt:lpstr>Franklin Gothic Book</vt:lpstr>
      <vt:lpstr>Franklin Gothic Medium</vt:lpstr>
      <vt:lpstr>Times New Roman</vt:lpstr>
      <vt:lpstr>Tunga</vt:lpstr>
      <vt:lpstr>Wingdings</vt:lpstr>
      <vt:lpstr>Углы</vt:lpstr>
      <vt:lpstr>                 Областное государственное казенное учреждение социального обслуживания  «Центр помощи детям, оставшимся без попечения родителей, г. Шелехова»   </vt:lpstr>
      <vt:lpstr>Презентация PowerPoint</vt:lpstr>
      <vt:lpstr>    .  </vt:lpstr>
      <vt:lpstr>Инструментарий,  используемый психологом</vt:lpstr>
      <vt:lpstr>Презентация PowerPoint</vt:lpstr>
      <vt:lpstr>Межведомственное взаимодействие</vt:lpstr>
      <vt:lpstr>За 2021-2023 годы были выявлены, отработаны основные проблемы получателей услуг: </vt:lpstr>
      <vt:lpstr>Заочное знакомство с детьми</vt:lpstr>
      <vt:lpstr>благодарю за внимание!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Областное государственное казенное учреждение социального обслуживания  «Центр помощи детям, оставшимся без попечения родителей, г. Шелехова»</dc:title>
  <dc:creator>1</dc:creator>
  <cp:lastModifiedBy>Коломейцева Альбина Алексеевна</cp:lastModifiedBy>
  <cp:revision>160</cp:revision>
  <cp:lastPrinted>2019-11-12T06:35:09Z</cp:lastPrinted>
  <dcterms:created xsi:type="dcterms:W3CDTF">2019-05-30T08:33:22Z</dcterms:created>
  <dcterms:modified xsi:type="dcterms:W3CDTF">2024-08-27T09:20:57Z</dcterms:modified>
</cp:coreProperties>
</file>